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10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2170B-2948-4B1D-A9B0-9CC3762AB088}" v="97" dt="2020-05-03T06:05:45.73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4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Shots on target</c:v>
                </c:pt>
                <c:pt idx="1">
                  <c:v>Win/lose/draw rates</c:v>
                </c:pt>
                <c:pt idx="2">
                  <c:v>Half time score</c:v>
                </c:pt>
                <c:pt idx="3">
                  <c:v>Red cards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0.5</c:v>
                </c:pt>
                <c:pt idx="2">
                  <c:v>0.3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A4-414D-B3A7-F3CF79F7A2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Shots on target</c:v>
                </c:pt>
                <c:pt idx="1">
                  <c:v>Win/lose/draw rates</c:v>
                </c:pt>
                <c:pt idx="2">
                  <c:v>Half time score</c:v>
                </c:pt>
                <c:pt idx="3">
                  <c:v>Red cards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A4-414D-B3A7-F3CF79F7A2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Shots on target</c:v>
                </c:pt>
                <c:pt idx="1">
                  <c:v>Win/lose/draw rates</c:v>
                </c:pt>
                <c:pt idx="2">
                  <c:v>Half time score</c:v>
                </c:pt>
                <c:pt idx="3">
                  <c:v>Red cards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A4-414D-B3A7-F3CF79F7A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7852544"/>
        <c:axId val="767854840"/>
      </c:barChart>
      <c:catAx>
        <c:axId val="767852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Most important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854840"/>
        <c:crosses val="autoZero"/>
        <c:auto val="1"/>
        <c:lblAlgn val="ctr"/>
        <c:lblOffset val="100"/>
        <c:noMultiLvlLbl val="0"/>
      </c:catAx>
      <c:valAx>
        <c:axId val="767854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Importance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85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0E5404-0F22-48A8-A1BA-119D646F72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6466E5-FCF8-46B0-8227-B18698C44272}">
      <dgm:prSet/>
      <dgm:spPr/>
      <dgm:t>
        <a:bodyPr/>
        <a:lstStyle/>
        <a:p>
          <a:r>
            <a:rPr lang="en-US" b="1"/>
            <a:t>Logistic regression: </a:t>
          </a:r>
          <a:br>
            <a:rPr lang="en-US"/>
          </a:br>
          <a:r>
            <a:rPr lang="en-US"/>
            <a:t>Since the target feature is categorical: H, A, W (Home team wins, Away team wins, Draw), has statistics some features do not have linear relationship with other features, logistic regression is a good choice. The category with the highest probability (likelihood) is chosen.</a:t>
          </a:r>
        </a:p>
      </dgm:t>
    </dgm:pt>
    <dgm:pt modelId="{F79CE710-8788-44C9-8318-CB721DC2FDD5}" type="parTrans" cxnId="{9009911A-BEDD-43DD-9C1D-EFE6A83354E3}">
      <dgm:prSet/>
      <dgm:spPr/>
      <dgm:t>
        <a:bodyPr/>
        <a:lstStyle/>
        <a:p>
          <a:endParaRPr lang="en-US"/>
        </a:p>
      </dgm:t>
    </dgm:pt>
    <dgm:pt modelId="{FC69F728-6D0C-428E-A6FF-149D550CD57F}" type="sibTrans" cxnId="{9009911A-BEDD-43DD-9C1D-EFE6A83354E3}">
      <dgm:prSet/>
      <dgm:spPr/>
      <dgm:t>
        <a:bodyPr/>
        <a:lstStyle/>
        <a:p>
          <a:endParaRPr lang="en-US"/>
        </a:p>
      </dgm:t>
    </dgm:pt>
    <dgm:pt modelId="{562C5417-6386-4BA1-B59C-A828C0184C53}">
      <dgm:prSet/>
      <dgm:spPr/>
      <dgm:t>
        <a:bodyPr/>
        <a:lstStyle/>
        <a:p>
          <a:r>
            <a:rPr lang="en-US" b="1" dirty="0"/>
            <a:t>Support vector machines:</a:t>
          </a:r>
          <a:br>
            <a:rPr lang="en-US" b="1" dirty="0"/>
          </a:br>
          <a:r>
            <a:rPr lang="en-US" dirty="0"/>
            <a:t>Support vector machines can be a better choice than using decision trees for example, because decision trees partition the space in straight lines. </a:t>
          </a:r>
        </a:p>
      </dgm:t>
    </dgm:pt>
    <dgm:pt modelId="{BD90AE08-18BB-4E7E-8F71-A83F2DF4EC5E}" type="parTrans" cxnId="{B34607DE-1B44-4726-A584-BC2B8161524E}">
      <dgm:prSet/>
      <dgm:spPr/>
      <dgm:t>
        <a:bodyPr/>
        <a:lstStyle/>
        <a:p>
          <a:endParaRPr lang="en-US"/>
        </a:p>
      </dgm:t>
    </dgm:pt>
    <dgm:pt modelId="{CD6723A3-3FB6-46BA-BB2F-610E39F73EC3}" type="sibTrans" cxnId="{B34607DE-1B44-4726-A584-BC2B8161524E}">
      <dgm:prSet/>
      <dgm:spPr/>
      <dgm:t>
        <a:bodyPr/>
        <a:lstStyle/>
        <a:p>
          <a:endParaRPr lang="en-US"/>
        </a:p>
      </dgm:t>
    </dgm:pt>
    <dgm:pt modelId="{CE81DCC4-53C4-476D-97C3-2E66ED527ADE}" type="pres">
      <dgm:prSet presAssocID="{040E5404-0F22-48A8-A1BA-119D646F723D}" presName="root" presStyleCnt="0">
        <dgm:presLayoutVars>
          <dgm:dir/>
          <dgm:resizeHandles val="exact"/>
        </dgm:presLayoutVars>
      </dgm:prSet>
      <dgm:spPr/>
    </dgm:pt>
    <dgm:pt modelId="{C7551691-6013-4FB4-8D03-BB2652C7C203}" type="pres">
      <dgm:prSet presAssocID="{C36466E5-FCF8-46B0-8227-B18698C44272}" presName="compNode" presStyleCnt="0"/>
      <dgm:spPr/>
    </dgm:pt>
    <dgm:pt modelId="{86F48460-BBAF-4514-9D6F-F2F1B8F78132}" type="pres">
      <dgm:prSet presAssocID="{C36466E5-FCF8-46B0-8227-B18698C44272}" presName="bgRect" presStyleLbl="bgShp" presStyleIdx="0" presStyleCnt="2"/>
      <dgm:spPr/>
    </dgm:pt>
    <dgm:pt modelId="{0A0DBF0F-6140-4BE3-B780-10FD22CA2CB6}" type="pres">
      <dgm:prSet presAssocID="{C36466E5-FCF8-46B0-8227-B18698C442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 Stick Curve Graph"/>
        </a:ext>
      </dgm:extLst>
    </dgm:pt>
    <dgm:pt modelId="{7554EECF-E169-4C7A-A2E3-36D79CD0688D}" type="pres">
      <dgm:prSet presAssocID="{C36466E5-FCF8-46B0-8227-B18698C44272}" presName="spaceRect" presStyleCnt="0"/>
      <dgm:spPr/>
    </dgm:pt>
    <dgm:pt modelId="{C9B5D82A-ABEE-473E-AFE7-EF3045A8D562}" type="pres">
      <dgm:prSet presAssocID="{C36466E5-FCF8-46B0-8227-B18698C44272}" presName="parTx" presStyleLbl="revTx" presStyleIdx="0" presStyleCnt="2">
        <dgm:presLayoutVars>
          <dgm:chMax val="0"/>
          <dgm:chPref val="0"/>
        </dgm:presLayoutVars>
      </dgm:prSet>
      <dgm:spPr/>
    </dgm:pt>
    <dgm:pt modelId="{3C6056B3-FC3A-423B-BB1C-FA3772919BC5}" type="pres">
      <dgm:prSet presAssocID="{FC69F728-6D0C-428E-A6FF-149D550CD57F}" presName="sibTrans" presStyleCnt="0"/>
      <dgm:spPr/>
    </dgm:pt>
    <dgm:pt modelId="{F3133FE1-A0FD-4F14-9ECB-6DE36DB1570C}" type="pres">
      <dgm:prSet presAssocID="{562C5417-6386-4BA1-B59C-A828C0184C53}" presName="compNode" presStyleCnt="0"/>
      <dgm:spPr/>
    </dgm:pt>
    <dgm:pt modelId="{10058C70-DF89-4998-9155-C487F2ED4473}" type="pres">
      <dgm:prSet presAssocID="{562C5417-6386-4BA1-B59C-A828C0184C53}" presName="bgRect" presStyleLbl="bgShp" presStyleIdx="1" presStyleCnt="2"/>
      <dgm:spPr/>
    </dgm:pt>
    <dgm:pt modelId="{A615235C-8856-44C0-B32D-A437D31D1F6B}" type="pres">
      <dgm:prSet presAssocID="{562C5417-6386-4BA1-B59C-A828C0184C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212C8A94-979B-4F36-9FE3-A7B988A44A4F}" type="pres">
      <dgm:prSet presAssocID="{562C5417-6386-4BA1-B59C-A828C0184C53}" presName="spaceRect" presStyleCnt="0"/>
      <dgm:spPr/>
    </dgm:pt>
    <dgm:pt modelId="{549CA381-0C44-4509-BD9B-14C409EB2029}" type="pres">
      <dgm:prSet presAssocID="{562C5417-6386-4BA1-B59C-A828C0184C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09911A-BEDD-43DD-9C1D-EFE6A83354E3}" srcId="{040E5404-0F22-48A8-A1BA-119D646F723D}" destId="{C36466E5-FCF8-46B0-8227-B18698C44272}" srcOrd="0" destOrd="0" parTransId="{F79CE710-8788-44C9-8318-CB721DC2FDD5}" sibTransId="{FC69F728-6D0C-428E-A6FF-149D550CD57F}"/>
    <dgm:cxn modelId="{1FA14842-F1E8-4153-87B3-ED952B3917A4}" type="presOf" srcId="{C36466E5-FCF8-46B0-8227-B18698C44272}" destId="{C9B5D82A-ABEE-473E-AFE7-EF3045A8D562}" srcOrd="0" destOrd="0" presId="urn:microsoft.com/office/officeart/2018/2/layout/IconVerticalSolidList"/>
    <dgm:cxn modelId="{25A06A49-BADD-4F6A-9E7C-7011897C0670}" type="presOf" srcId="{562C5417-6386-4BA1-B59C-A828C0184C53}" destId="{549CA381-0C44-4509-BD9B-14C409EB2029}" srcOrd="0" destOrd="0" presId="urn:microsoft.com/office/officeart/2018/2/layout/IconVerticalSolidList"/>
    <dgm:cxn modelId="{C203979F-C690-4F95-B4AE-CC79683999B2}" type="presOf" srcId="{040E5404-0F22-48A8-A1BA-119D646F723D}" destId="{CE81DCC4-53C4-476D-97C3-2E66ED527ADE}" srcOrd="0" destOrd="0" presId="urn:microsoft.com/office/officeart/2018/2/layout/IconVerticalSolidList"/>
    <dgm:cxn modelId="{B34607DE-1B44-4726-A584-BC2B8161524E}" srcId="{040E5404-0F22-48A8-A1BA-119D646F723D}" destId="{562C5417-6386-4BA1-B59C-A828C0184C53}" srcOrd="1" destOrd="0" parTransId="{BD90AE08-18BB-4E7E-8F71-A83F2DF4EC5E}" sibTransId="{CD6723A3-3FB6-46BA-BB2F-610E39F73EC3}"/>
    <dgm:cxn modelId="{1EC083D9-3E04-4BDD-A3F1-A33ECFD3FB0B}" type="presParOf" srcId="{CE81DCC4-53C4-476D-97C3-2E66ED527ADE}" destId="{C7551691-6013-4FB4-8D03-BB2652C7C203}" srcOrd="0" destOrd="0" presId="urn:microsoft.com/office/officeart/2018/2/layout/IconVerticalSolidList"/>
    <dgm:cxn modelId="{A0E2EA77-A3AF-4E2D-85BF-43ECE95EAD5F}" type="presParOf" srcId="{C7551691-6013-4FB4-8D03-BB2652C7C203}" destId="{86F48460-BBAF-4514-9D6F-F2F1B8F78132}" srcOrd="0" destOrd="0" presId="urn:microsoft.com/office/officeart/2018/2/layout/IconVerticalSolidList"/>
    <dgm:cxn modelId="{7C5613F3-1B66-401A-8E41-407BFE541F57}" type="presParOf" srcId="{C7551691-6013-4FB4-8D03-BB2652C7C203}" destId="{0A0DBF0F-6140-4BE3-B780-10FD22CA2CB6}" srcOrd="1" destOrd="0" presId="urn:microsoft.com/office/officeart/2018/2/layout/IconVerticalSolidList"/>
    <dgm:cxn modelId="{08792D23-5B5D-41FF-8476-169999FE3A07}" type="presParOf" srcId="{C7551691-6013-4FB4-8D03-BB2652C7C203}" destId="{7554EECF-E169-4C7A-A2E3-36D79CD0688D}" srcOrd="2" destOrd="0" presId="urn:microsoft.com/office/officeart/2018/2/layout/IconVerticalSolidList"/>
    <dgm:cxn modelId="{C9DE586E-71CD-4E4A-A21B-0C229131D8A9}" type="presParOf" srcId="{C7551691-6013-4FB4-8D03-BB2652C7C203}" destId="{C9B5D82A-ABEE-473E-AFE7-EF3045A8D562}" srcOrd="3" destOrd="0" presId="urn:microsoft.com/office/officeart/2018/2/layout/IconVerticalSolidList"/>
    <dgm:cxn modelId="{58B3D8A3-EEA6-48B8-AD6E-FE27161288E0}" type="presParOf" srcId="{CE81DCC4-53C4-476D-97C3-2E66ED527ADE}" destId="{3C6056B3-FC3A-423B-BB1C-FA3772919BC5}" srcOrd="1" destOrd="0" presId="urn:microsoft.com/office/officeart/2018/2/layout/IconVerticalSolidList"/>
    <dgm:cxn modelId="{EA5A4BE2-E0E6-42F0-8E94-63494B8BA2B3}" type="presParOf" srcId="{CE81DCC4-53C4-476D-97C3-2E66ED527ADE}" destId="{F3133FE1-A0FD-4F14-9ECB-6DE36DB1570C}" srcOrd="2" destOrd="0" presId="urn:microsoft.com/office/officeart/2018/2/layout/IconVerticalSolidList"/>
    <dgm:cxn modelId="{0610E56F-B438-491D-B814-A6A54FF03F49}" type="presParOf" srcId="{F3133FE1-A0FD-4F14-9ECB-6DE36DB1570C}" destId="{10058C70-DF89-4998-9155-C487F2ED4473}" srcOrd="0" destOrd="0" presId="urn:microsoft.com/office/officeart/2018/2/layout/IconVerticalSolidList"/>
    <dgm:cxn modelId="{75D27921-1B1B-4ABC-B384-06A15FAF7CD0}" type="presParOf" srcId="{F3133FE1-A0FD-4F14-9ECB-6DE36DB1570C}" destId="{A615235C-8856-44C0-B32D-A437D31D1F6B}" srcOrd="1" destOrd="0" presId="urn:microsoft.com/office/officeart/2018/2/layout/IconVerticalSolidList"/>
    <dgm:cxn modelId="{55877E45-E618-4229-95F9-5CA86FE94D42}" type="presParOf" srcId="{F3133FE1-A0FD-4F14-9ECB-6DE36DB1570C}" destId="{212C8A94-979B-4F36-9FE3-A7B988A44A4F}" srcOrd="2" destOrd="0" presId="urn:microsoft.com/office/officeart/2018/2/layout/IconVerticalSolidList"/>
    <dgm:cxn modelId="{B5EEC3FC-5499-4D62-B552-1B774E51A73C}" type="presParOf" srcId="{F3133FE1-A0FD-4F14-9ECB-6DE36DB1570C}" destId="{549CA381-0C44-4509-BD9B-14C409EB20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24A84F-A419-4ADA-9E2F-6ACFC246E34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713E56-6717-4C86-9971-8CA9D9F5BFB2}">
      <dgm:prSet/>
      <dgm:spPr/>
      <dgm:t>
        <a:bodyPr/>
        <a:lstStyle/>
        <a:p>
          <a:r>
            <a:rPr lang="en-US"/>
            <a:t>Both Logistic regression and SVM produce test accuracy of around 70%. That is not very good accuracy, but based on the unpredictability of the soccer matches, it is not bad either.</a:t>
          </a:r>
        </a:p>
      </dgm:t>
    </dgm:pt>
    <dgm:pt modelId="{879378E4-6426-4B9C-BD89-4DEEAF4225B7}" type="parTrans" cxnId="{991F7764-FAA1-4753-9EE9-492645B9F093}">
      <dgm:prSet/>
      <dgm:spPr/>
      <dgm:t>
        <a:bodyPr/>
        <a:lstStyle/>
        <a:p>
          <a:endParaRPr lang="en-US"/>
        </a:p>
      </dgm:t>
    </dgm:pt>
    <dgm:pt modelId="{8B9FC9D7-2963-446A-8119-2E226A5B9348}" type="sibTrans" cxnId="{991F7764-FAA1-4753-9EE9-492645B9F093}">
      <dgm:prSet/>
      <dgm:spPr/>
      <dgm:t>
        <a:bodyPr/>
        <a:lstStyle/>
        <a:p>
          <a:endParaRPr lang="en-US"/>
        </a:p>
      </dgm:t>
    </dgm:pt>
    <dgm:pt modelId="{0C98F7F1-467B-4771-9C38-B36468E83CEC}">
      <dgm:prSet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Improvements:</a:t>
          </a:r>
          <a:br>
            <a:rPr lang="en-US" dirty="0"/>
          </a:br>
          <a:r>
            <a:rPr lang="en-US" dirty="0"/>
            <a:t>The dataset is not great, and it is missing some key features like: Team ball possession which can tell a lot about the team dominance, team win streaks, team form, key players and so on…</a:t>
          </a:r>
        </a:p>
      </dgm:t>
    </dgm:pt>
    <dgm:pt modelId="{FD0F90C6-7FBB-43F9-B606-61BB5DCBBEA3}" type="parTrans" cxnId="{E905A974-708A-4B6F-9166-2379E98ED437}">
      <dgm:prSet/>
      <dgm:spPr/>
      <dgm:t>
        <a:bodyPr/>
        <a:lstStyle/>
        <a:p>
          <a:endParaRPr lang="en-US"/>
        </a:p>
      </dgm:t>
    </dgm:pt>
    <dgm:pt modelId="{1291341D-533C-429B-9DC9-1573A7B73B3D}" type="sibTrans" cxnId="{E905A974-708A-4B6F-9166-2379E98ED437}">
      <dgm:prSet/>
      <dgm:spPr/>
      <dgm:t>
        <a:bodyPr/>
        <a:lstStyle/>
        <a:p>
          <a:endParaRPr lang="en-US"/>
        </a:p>
      </dgm:t>
    </dgm:pt>
    <dgm:pt modelId="{202A3328-F606-4C79-95EC-9CA5E6291115}">
      <dgm:prSet/>
      <dgm:spPr/>
      <dgm:t>
        <a:bodyPr/>
        <a:lstStyle/>
        <a:p>
          <a:r>
            <a:rPr lang="en-US" dirty="0"/>
            <a:t>With better dataset, both the Logistic Regression and SVM will produce better results with testing accuracy of at least 80%.</a:t>
          </a:r>
          <a:br>
            <a:rPr lang="en-US" dirty="0"/>
          </a:br>
          <a:br>
            <a:rPr lang="en-US" dirty="0"/>
          </a:br>
          <a:r>
            <a:rPr lang="en-US" dirty="0"/>
            <a:t>Neural networks will do even better job, since we can use twitter data, soccer analytics, comments, and other data to predict the best possible outcome.</a:t>
          </a:r>
        </a:p>
      </dgm:t>
    </dgm:pt>
    <dgm:pt modelId="{C4898F5C-56CB-44CA-93FE-60E39EE7653D}" type="parTrans" cxnId="{2B52B253-26D2-4213-B16A-B43EFB8E9A41}">
      <dgm:prSet/>
      <dgm:spPr/>
      <dgm:t>
        <a:bodyPr/>
        <a:lstStyle/>
        <a:p>
          <a:endParaRPr lang="en-US"/>
        </a:p>
      </dgm:t>
    </dgm:pt>
    <dgm:pt modelId="{9DBD5C22-18E9-4EC7-9572-6CC2CF615E2B}" type="sibTrans" cxnId="{2B52B253-26D2-4213-B16A-B43EFB8E9A41}">
      <dgm:prSet/>
      <dgm:spPr/>
      <dgm:t>
        <a:bodyPr/>
        <a:lstStyle/>
        <a:p>
          <a:endParaRPr lang="en-US"/>
        </a:p>
      </dgm:t>
    </dgm:pt>
    <dgm:pt modelId="{8E5D967D-D81F-48E7-8057-4A3A5F769AE2}" type="pres">
      <dgm:prSet presAssocID="{CD24A84F-A419-4ADA-9E2F-6ACFC246E340}" presName="linear" presStyleCnt="0">
        <dgm:presLayoutVars>
          <dgm:animLvl val="lvl"/>
          <dgm:resizeHandles val="exact"/>
        </dgm:presLayoutVars>
      </dgm:prSet>
      <dgm:spPr/>
    </dgm:pt>
    <dgm:pt modelId="{61506D27-E761-44D7-9A7A-5F3CDFF17C66}" type="pres">
      <dgm:prSet presAssocID="{DD713E56-6717-4C86-9971-8CA9D9F5BF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4E1C91-38A8-48DC-817A-2DAB483506F3}" type="pres">
      <dgm:prSet presAssocID="{8B9FC9D7-2963-446A-8119-2E226A5B9348}" presName="spacer" presStyleCnt="0"/>
      <dgm:spPr/>
    </dgm:pt>
    <dgm:pt modelId="{6CF49DB4-853B-47E7-AF3C-913491DF49DC}" type="pres">
      <dgm:prSet presAssocID="{0C98F7F1-467B-4771-9C38-B36468E83C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AB1F2D-A8E2-4F6B-93DB-BECD9BAB1244}" type="pres">
      <dgm:prSet presAssocID="{1291341D-533C-429B-9DC9-1573A7B73B3D}" presName="spacer" presStyleCnt="0"/>
      <dgm:spPr/>
    </dgm:pt>
    <dgm:pt modelId="{4D1108C2-3512-4F40-A943-A588A70F5113}" type="pres">
      <dgm:prSet presAssocID="{202A3328-F606-4C79-95EC-9CA5E62911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1F7764-FAA1-4753-9EE9-492645B9F093}" srcId="{CD24A84F-A419-4ADA-9E2F-6ACFC246E340}" destId="{DD713E56-6717-4C86-9971-8CA9D9F5BFB2}" srcOrd="0" destOrd="0" parTransId="{879378E4-6426-4B9C-BD89-4DEEAF4225B7}" sibTransId="{8B9FC9D7-2963-446A-8119-2E226A5B9348}"/>
    <dgm:cxn modelId="{A8E8F265-B3AF-4850-87ED-E0CED8C5800A}" type="presOf" srcId="{DD713E56-6717-4C86-9971-8CA9D9F5BFB2}" destId="{61506D27-E761-44D7-9A7A-5F3CDFF17C66}" srcOrd="0" destOrd="0" presId="urn:microsoft.com/office/officeart/2005/8/layout/vList2"/>
    <dgm:cxn modelId="{44CFF04A-E36A-4512-B66F-46097FFC890A}" type="presOf" srcId="{CD24A84F-A419-4ADA-9E2F-6ACFC246E340}" destId="{8E5D967D-D81F-48E7-8057-4A3A5F769AE2}" srcOrd="0" destOrd="0" presId="urn:microsoft.com/office/officeart/2005/8/layout/vList2"/>
    <dgm:cxn modelId="{2B52B253-26D2-4213-B16A-B43EFB8E9A41}" srcId="{CD24A84F-A419-4ADA-9E2F-6ACFC246E340}" destId="{202A3328-F606-4C79-95EC-9CA5E6291115}" srcOrd="2" destOrd="0" parTransId="{C4898F5C-56CB-44CA-93FE-60E39EE7653D}" sibTransId="{9DBD5C22-18E9-4EC7-9572-6CC2CF615E2B}"/>
    <dgm:cxn modelId="{E905A974-708A-4B6F-9166-2379E98ED437}" srcId="{CD24A84F-A419-4ADA-9E2F-6ACFC246E340}" destId="{0C98F7F1-467B-4771-9C38-B36468E83CEC}" srcOrd="1" destOrd="0" parTransId="{FD0F90C6-7FBB-43F9-B606-61BB5DCBBEA3}" sibTransId="{1291341D-533C-429B-9DC9-1573A7B73B3D}"/>
    <dgm:cxn modelId="{936E36BB-0448-4222-9474-A5E5FDCB4DCA}" type="presOf" srcId="{0C98F7F1-467B-4771-9C38-B36468E83CEC}" destId="{6CF49DB4-853B-47E7-AF3C-913491DF49DC}" srcOrd="0" destOrd="0" presId="urn:microsoft.com/office/officeart/2005/8/layout/vList2"/>
    <dgm:cxn modelId="{CC782DFF-2256-4B0B-B1F0-2F64B3C00F19}" type="presOf" srcId="{202A3328-F606-4C79-95EC-9CA5E6291115}" destId="{4D1108C2-3512-4F40-A943-A588A70F5113}" srcOrd="0" destOrd="0" presId="urn:microsoft.com/office/officeart/2005/8/layout/vList2"/>
    <dgm:cxn modelId="{E858C841-D32F-494E-B079-F65C4B28C64F}" type="presParOf" srcId="{8E5D967D-D81F-48E7-8057-4A3A5F769AE2}" destId="{61506D27-E761-44D7-9A7A-5F3CDFF17C66}" srcOrd="0" destOrd="0" presId="urn:microsoft.com/office/officeart/2005/8/layout/vList2"/>
    <dgm:cxn modelId="{62B2ABCA-EBBB-4122-A811-AFABDA135299}" type="presParOf" srcId="{8E5D967D-D81F-48E7-8057-4A3A5F769AE2}" destId="{6B4E1C91-38A8-48DC-817A-2DAB483506F3}" srcOrd="1" destOrd="0" presId="urn:microsoft.com/office/officeart/2005/8/layout/vList2"/>
    <dgm:cxn modelId="{9AF8EA4C-5506-4AE6-B688-64E7277E000B}" type="presParOf" srcId="{8E5D967D-D81F-48E7-8057-4A3A5F769AE2}" destId="{6CF49DB4-853B-47E7-AF3C-913491DF49DC}" srcOrd="2" destOrd="0" presId="urn:microsoft.com/office/officeart/2005/8/layout/vList2"/>
    <dgm:cxn modelId="{40DDF530-A0CC-4B9D-9E84-A9FFD1C8A02A}" type="presParOf" srcId="{8E5D967D-D81F-48E7-8057-4A3A5F769AE2}" destId="{8EAB1F2D-A8E2-4F6B-93DB-BECD9BAB1244}" srcOrd="3" destOrd="0" presId="urn:microsoft.com/office/officeart/2005/8/layout/vList2"/>
    <dgm:cxn modelId="{94A5963B-07CF-457C-98FC-D7751540AE28}" type="presParOf" srcId="{8E5D967D-D81F-48E7-8057-4A3A5F769AE2}" destId="{4D1108C2-3512-4F40-A943-A588A70F51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48460-BBAF-4514-9D6F-F2F1B8F78132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DBF0F-6140-4BE3-B780-10FD22CA2CB6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5D82A-ABEE-473E-AFE7-EF3045A8D562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Logistic regression: </a:t>
          </a:r>
          <a:br>
            <a:rPr lang="en-US" sz="1500" kern="1200"/>
          </a:br>
          <a:r>
            <a:rPr lang="en-US" sz="1500" kern="1200"/>
            <a:t>Since the target feature is categorical: H, A, W (Home team wins, Away team wins, Draw), has statistics some features do not have linear relationship with other features, logistic regression is a good choice. The category with the highest probability (likelihood) is chosen.</a:t>
          </a:r>
        </a:p>
      </dsp:txBody>
      <dsp:txXfrm>
        <a:off x="1750318" y="820856"/>
        <a:ext cx="5160068" cy="1515427"/>
      </dsp:txXfrm>
    </dsp:sp>
    <dsp:sp modelId="{10058C70-DF89-4998-9155-C487F2ED4473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5235C-8856-44C0-B32D-A437D31D1F6B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CA381-0C44-4509-BD9B-14C409EB2029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Support vector machines:</a:t>
          </a:r>
          <a:br>
            <a:rPr lang="en-US" sz="1500" b="1" kern="1200" dirty="0"/>
          </a:br>
          <a:r>
            <a:rPr lang="en-US" sz="1500" kern="1200" dirty="0"/>
            <a:t>Support vector machines can be a better choice than using decision trees for example, because decision trees partition the space in straight lines. </a:t>
          </a:r>
        </a:p>
      </dsp:txBody>
      <dsp:txXfrm>
        <a:off x="1750318" y="2715140"/>
        <a:ext cx="5160068" cy="15154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06D27-E761-44D7-9A7A-5F3CDFF17C66}">
      <dsp:nvSpPr>
        <dsp:cNvPr id="0" name=""/>
        <dsp:cNvSpPr/>
      </dsp:nvSpPr>
      <dsp:spPr>
        <a:xfrm>
          <a:off x="0" y="57757"/>
          <a:ext cx="6910387" cy="16126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Both Logistic regression and SVM produce test accuracy of around 70%. That is not very good accuracy, but based on the unpredictability of the soccer matches, it is not bad either.</a:t>
          </a:r>
        </a:p>
      </dsp:txBody>
      <dsp:txXfrm>
        <a:off x="78724" y="136481"/>
        <a:ext cx="6752939" cy="1455215"/>
      </dsp:txXfrm>
    </dsp:sp>
    <dsp:sp modelId="{6CF49DB4-853B-47E7-AF3C-913491DF49DC}">
      <dsp:nvSpPr>
        <dsp:cNvPr id="0" name=""/>
        <dsp:cNvSpPr/>
      </dsp:nvSpPr>
      <dsp:spPr>
        <a:xfrm>
          <a:off x="0" y="1719380"/>
          <a:ext cx="6910387" cy="1612663"/>
        </a:xfrm>
        <a:prstGeom prst="roundRect">
          <a:avLst/>
        </a:prstGeom>
        <a:solidFill>
          <a:schemeClr val="accent5">
            <a:hueOff val="-1413758"/>
            <a:satOff val="-39920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Improvements:</a:t>
          </a:r>
          <a:br>
            <a:rPr lang="en-US" sz="1700" kern="1200" dirty="0"/>
          </a:br>
          <a:r>
            <a:rPr lang="en-US" sz="1700" kern="1200" dirty="0"/>
            <a:t>The dataset is not great, and it is missing some key features like: Team ball possession which can tell a lot about the team dominance, team win streaks, team form, key players and so on…</a:t>
          </a:r>
        </a:p>
      </dsp:txBody>
      <dsp:txXfrm>
        <a:off x="78724" y="1798104"/>
        <a:ext cx="6752939" cy="1455215"/>
      </dsp:txXfrm>
    </dsp:sp>
    <dsp:sp modelId="{4D1108C2-3512-4F40-A943-A588A70F5113}">
      <dsp:nvSpPr>
        <dsp:cNvPr id="0" name=""/>
        <dsp:cNvSpPr/>
      </dsp:nvSpPr>
      <dsp:spPr>
        <a:xfrm>
          <a:off x="0" y="3381004"/>
          <a:ext cx="6910387" cy="1612663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With better dataset, both the Logistic Regression and SVM will produce better results with testing accuracy of at least 80%.</a:t>
          </a:r>
          <a:br>
            <a:rPr lang="en-US" sz="1700" kern="1200" dirty="0"/>
          </a:br>
          <a:br>
            <a:rPr lang="en-US" sz="1700" kern="1200" dirty="0"/>
          </a:br>
          <a:r>
            <a:rPr lang="en-US" sz="1700" kern="1200" dirty="0"/>
            <a:t>Neural networks will do even better job, since we can use twitter data, soccer analytics, comments, and other data to predict the best possible outcome.</a:t>
          </a:r>
        </a:p>
      </dsp:txBody>
      <dsp:txXfrm>
        <a:off x="78724" y="3459728"/>
        <a:ext cx="6752939" cy="1455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hub.io/collections/footbal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ECE 407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Soccer Winning Team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Stefan mijalkov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B18EB8-F95A-41B4-8387-D74367597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" r="-1" b="600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F977-720E-4D3A-B586-04F4EF2D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43" y="1480782"/>
            <a:ext cx="3971498" cy="3896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A6520-398B-4E16-B484-AB1A69A32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56" b="35816"/>
          <a:stretch/>
        </p:blipFill>
        <p:spPr>
          <a:xfrm>
            <a:off x="6014564" y="0"/>
            <a:ext cx="6177416" cy="314403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8867E-4672-4836-8650-1DE9B7D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8201"/>
          <a:stretch/>
        </p:blipFill>
        <p:spPr>
          <a:xfrm>
            <a:off x="6014551" y="3144032"/>
            <a:ext cx="6177449" cy="36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93193-3607-472F-9377-D87622D9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300"/>
              <a:t>Conclusion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8F1B33A-A1E4-467E-AE9E-1EF986CC0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76343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03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B8686-6875-45AB-8DEA-78C9D89C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description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17D4-4A14-4BC3-A6A7-A30FE3F4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rgbClr val="FFFFFF"/>
                </a:solidFill>
              </a:rPr>
              <a:t>The idea of the project is to predict the winning team based on past match statistics and avoiding betting coefficients.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br>
              <a:rPr lang="en-US" sz="1400">
                <a:solidFill>
                  <a:srgbClr val="FFFFFF"/>
                </a:solidFill>
              </a:rPr>
            </a:br>
            <a:r>
              <a:rPr lang="en-US" sz="1400" b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machine learning: </a:t>
            </a:r>
            <a:r>
              <a:rPr lang="en-US" sz="1400">
                <a:solidFill>
                  <a:srgbClr val="FFFFFF"/>
                </a:solidFill>
              </a:rPr>
              <a:t>Supervised learning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br>
              <a:rPr lang="en-US" sz="1400">
                <a:solidFill>
                  <a:srgbClr val="FFFFFF"/>
                </a:solidFill>
              </a:rPr>
            </a:br>
            <a:r>
              <a:rPr lang="en-US" sz="1400" b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used: </a:t>
            </a:r>
            <a:r>
              <a:rPr lang="en-US" sz="1400">
                <a:solidFill>
                  <a:srgbClr val="FFFFFF"/>
                </a:solidFill>
              </a:rPr>
              <a:t>Logistic Regression and Support Vector Machines</a:t>
            </a:r>
            <a:br>
              <a:rPr lang="en-US" sz="1400">
                <a:solidFill>
                  <a:srgbClr val="FFFFFF"/>
                </a:solidFill>
              </a:rPr>
            </a:b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B349D-B81F-482A-B03F-1B5FDDD9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4" r="-3" b="4173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4FE67-AD4A-4F3F-BFF8-63C0FCDA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Dataset description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84BF-9787-414D-9E01-B91CD283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Database: </a:t>
            </a:r>
            <a:r>
              <a:rPr lang="en-US" sz="1500">
                <a:solidFill>
                  <a:srgbClr val="FFFFFF"/>
                </a:solidFill>
                <a:hlinkClick r:id="rId2"/>
              </a:rPr>
              <a:t>https://datahub.io/collections/football</a:t>
            </a: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Contains statistics for 3 different soccer leagues: English Premier League, Spanish La Liga, and German Bundesliga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Format: 10 CSV files per league for the past 10 seasons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Features: Date, referee, shots on target, yellow/red cards, corners,  fouls, half time score…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EEC13-6EDD-446F-AA9B-A779B4CE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7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635EA-1B81-4235-8CD8-73D118BA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Features used for training and recognition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944B67-4863-4EDE-A953-61D86E9DC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485950"/>
              </p:ext>
            </p:extLst>
          </p:nvPr>
        </p:nvGraphicFramePr>
        <p:xfrm>
          <a:off x="642938" y="2546350"/>
          <a:ext cx="3448050" cy="3343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A21AB-F6AB-4149-80A8-0F8B2AE9C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7" b="-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62079-218B-4CEF-BB13-13AA58FA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2800"/>
              <a:t>Expected winner in most of the cases: The home team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980B-812E-47C5-8891-B7B7B5D06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Based on observation and calculations the home team has better chances of winning. Not only in the English Premier League but in 4 other leagues the winning team wins the matches in more than 40% of the cases.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A261F-596F-4DC2-9ABC-82F375DD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09" y="396330"/>
            <a:ext cx="6532027" cy="52256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8FA15-6291-4A8C-83D8-031FB53A3554}"/>
              </a:ext>
            </a:extLst>
          </p:cNvPr>
          <p:cNvSpPr txBox="1"/>
          <p:nvPr/>
        </p:nvSpPr>
        <p:spPr>
          <a:xfrm>
            <a:off x="7586833" y="1948316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46.25%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A8C40-72E5-4717-921A-DEDD27D6AF6B}"/>
              </a:ext>
            </a:extLst>
          </p:cNvPr>
          <p:cNvSpPr txBox="1"/>
          <p:nvPr/>
        </p:nvSpPr>
        <p:spPr>
          <a:xfrm>
            <a:off x="6695088" y="334579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28.99%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31981-FB60-4B82-9709-0F3094AD2B25}"/>
              </a:ext>
            </a:extLst>
          </p:cNvPr>
          <p:cNvSpPr txBox="1"/>
          <p:nvPr/>
        </p:nvSpPr>
        <p:spPr>
          <a:xfrm>
            <a:off x="8429112" y="3429000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24.73%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30815-FF6F-4F0A-9DC3-9ABF41F099FF}"/>
              </a:ext>
            </a:extLst>
          </p:cNvPr>
          <p:cNvSpPr txBox="1"/>
          <p:nvPr/>
        </p:nvSpPr>
        <p:spPr>
          <a:xfrm>
            <a:off x="6096000" y="5022603"/>
            <a:ext cx="445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Premier league, home team statistics in the past 10 seasons</a:t>
            </a:r>
          </a:p>
        </p:txBody>
      </p:sp>
    </p:spTree>
    <p:extLst>
      <p:ext uri="{BB962C8B-B14F-4D97-AF65-F5344CB8AC3E}">
        <p14:creationId xmlns:p14="http://schemas.microsoft.com/office/powerpoint/2010/main" val="408234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7E20F-6B45-4CA7-90EF-724D0F3C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Model choice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C60DB6-3882-473C-90A1-A8B790AAE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278782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69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7E574-AE27-47A7-B41A-B239FCD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Logistic regression vs. SVM - Premier league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68919-0590-43A4-A5CE-21F67F7E3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" r="-1" b="1166"/>
          <a:stretch/>
        </p:blipFill>
        <p:spPr>
          <a:xfrm>
            <a:off x="4644506" y="10"/>
            <a:ext cx="7556889" cy="6857990"/>
          </a:xfrm>
          <a:prstGeom prst="rect">
            <a:avLst/>
          </a:prstGeom>
        </p:spPr>
      </p:pic>
      <p:pic>
        <p:nvPicPr>
          <p:cNvPr id="10" name="Content Placeholder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6FF9DC-978C-4243-96DA-8CEAB2D4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6" y="3877811"/>
            <a:ext cx="3901923" cy="25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5F529-0299-47B8-85FB-463EE49E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Logistic regression vs SVM – La Liga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AC1FE5-B2AA-466C-ABB2-62628A2B2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95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18" name="Content Placeholder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529C77-BF4A-40EB-A605-6625700CE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33" y="2958459"/>
            <a:ext cx="4289245" cy="2505339"/>
          </a:xfrm>
        </p:spPr>
      </p:pic>
    </p:spTree>
    <p:extLst>
      <p:ext uri="{BB962C8B-B14F-4D97-AF65-F5344CB8AC3E}">
        <p14:creationId xmlns:p14="http://schemas.microsoft.com/office/powerpoint/2010/main" val="344459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BBBF3-60F2-473E-A724-9517399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Logistic regression vs SVM - </a:t>
            </a:r>
            <a:r>
              <a:rPr lang="en-US" sz="3000" dirty="0" err="1">
                <a:solidFill>
                  <a:srgbClr val="FFFFFF"/>
                </a:solidFill>
              </a:rPr>
              <a:t>BundesLiga</a:t>
            </a:r>
            <a:endParaRPr lang="en-US" sz="3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plate&#10;&#10;Description automatically generated">
            <a:extLst>
              <a:ext uri="{FF2B5EF4-FFF2-40B4-BE49-F238E27FC236}">
                <a16:creationId xmlns:a16="http://schemas.microsoft.com/office/drawing/2014/main" id="{991420D6-2226-47AE-B1A8-8FF78A3DC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53" y="2849030"/>
            <a:ext cx="3000444" cy="3343275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82F54A-80C7-474E-96E7-D94E8A27F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73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3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Bookman Old Style</vt:lpstr>
      <vt:lpstr>Calibri</vt:lpstr>
      <vt:lpstr>Franklin Gothic Book</vt:lpstr>
      <vt:lpstr>Wingdings</vt:lpstr>
      <vt:lpstr>1_RetrospectVTI</vt:lpstr>
      <vt:lpstr>ECE 407 Soccer Winning Team Prediction </vt:lpstr>
      <vt:lpstr>Project description</vt:lpstr>
      <vt:lpstr>Dataset description</vt:lpstr>
      <vt:lpstr>Features used for training and recognition</vt:lpstr>
      <vt:lpstr>Expected winner in most of the cases: The home team</vt:lpstr>
      <vt:lpstr>Model choice</vt:lpstr>
      <vt:lpstr>Logistic regression vs. SVM - Premier league data</vt:lpstr>
      <vt:lpstr>Logistic regression vs SVM – La Liga</vt:lpstr>
      <vt:lpstr>Logistic regression vs SVM - BundesLiga</vt:lpstr>
      <vt:lpstr>Program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2020-05-03T06:07:55Z</dcterms:created>
  <dcterms:modified xsi:type="dcterms:W3CDTF">2020-05-03T06:10:16Z</dcterms:modified>
</cp:coreProperties>
</file>